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rben" panose="020B0604020202020204" charset="0"/>
      <p:regular r:id="rId11"/>
    </p:embeddedFont>
    <p:embeddedFont>
      <p:font typeface="Nobile" panose="020B0604020202020204" charset="0"/>
      <p:regular r:id="rId12"/>
    </p:embeddedFont>
  </p:embeddedFontLst>
  <p:defaultTextStyle>
    <a:defPPr>
      <a:defRPr lang="en-C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0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Introduction to Search Problems in AI</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This presentation will guide you through the exciting world of search problems in AI, explaining what they are, why they are important, and how they are used in various applications.</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7099102"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Defining a Search Problem</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Definition:</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A search problem involves finding the optimal path from an initial state to a goal state. It is defined by key elements like initial state, actions, goal test, and path cost.</a:t>
            </a:r>
            <a:endParaRPr lang="en-US" sz="1750" dirty="0"/>
          </a:p>
        </p:txBody>
      </p:sp>
      <p:sp>
        <p:nvSpPr>
          <p:cNvPr id="5" name="Text 3"/>
          <p:cNvSpPr/>
          <p:nvPr/>
        </p:nvSpPr>
        <p:spPr>
          <a:xfrm>
            <a:off x="7599521" y="3634264"/>
            <a:ext cx="3006090"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Example: Google Maps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Imagine planning a road trip. Your current location is the initial state. The available routes you can take are the actions. Reaching your destination signifies the goal test. The distance, time, and traffic are the path cost.</a:t>
            </a:r>
            <a:endParaRPr lang="en-US" sz="1750" dirty="0"/>
          </a:p>
        </p:txBody>
      </p:sp>
      <p:sp>
        <p:nvSpPr>
          <p:cNvPr id="7" name="Rectangle 6">
            <a:extLst>
              <a:ext uri="{FF2B5EF4-FFF2-40B4-BE49-F238E27FC236}">
                <a16:creationId xmlns:a16="http://schemas.microsoft.com/office/drawing/2014/main" id="{039D5002-8305-792E-BCF8-660067192325}"/>
              </a:ext>
            </a:extLst>
          </p:cNvPr>
          <p:cNvSpPr/>
          <p:nvPr/>
        </p:nvSpPr>
        <p:spPr>
          <a:xfrm>
            <a:off x="12496800" y="7349066"/>
            <a:ext cx="2099733" cy="846667"/>
          </a:xfrm>
          <a:prstGeom prst="rect">
            <a:avLst/>
          </a:prstGeom>
          <a:solidFill>
            <a:srgbClr val="F9F9FF"/>
          </a:solidFill>
          <a:ln>
            <a:solidFill>
              <a:srgbClr val="F9F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M"/>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0332"/>
          </a:xfrm>
          <a:prstGeom prst="rect">
            <a:avLst/>
          </a:prstGeom>
        </p:spPr>
      </p:pic>
      <p:sp>
        <p:nvSpPr>
          <p:cNvPr id="3" name="Text 0"/>
          <p:cNvSpPr/>
          <p:nvPr/>
        </p:nvSpPr>
        <p:spPr>
          <a:xfrm>
            <a:off x="744855" y="3581519"/>
            <a:ext cx="11494294" cy="665083"/>
          </a:xfrm>
          <a:prstGeom prst="rect">
            <a:avLst/>
          </a:prstGeom>
          <a:noFill/>
          <a:ln/>
        </p:spPr>
        <p:txBody>
          <a:bodyPr wrap="none" lIns="0" tIns="0" rIns="0" bIns="0" rtlCol="0" anchor="t"/>
          <a:lstStyle/>
          <a:p>
            <a:pPr marL="0" indent="0">
              <a:lnSpc>
                <a:spcPts val="5200"/>
              </a:lnSpc>
              <a:buNone/>
            </a:pPr>
            <a:r>
              <a:rPr lang="en-US" sz="4150" dirty="0">
                <a:solidFill>
                  <a:srgbClr val="1B1B27"/>
                </a:solidFill>
                <a:latin typeface="Corben" pitchFamily="34" charset="0"/>
                <a:ea typeface="Corben" pitchFamily="34" charset="-122"/>
                <a:cs typeface="Corben" pitchFamily="34" charset="-120"/>
              </a:rPr>
              <a:t>Types of Search Problems: Uninformed Search</a:t>
            </a:r>
            <a:endParaRPr lang="en-US" sz="4150" dirty="0"/>
          </a:p>
        </p:txBody>
      </p:sp>
      <p:sp>
        <p:nvSpPr>
          <p:cNvPr id="4" name="Shape 1"/>
          <p:cNvSpPr/>
          <p:nvPr/>
        </p:nvSpPr>
        <p:spPr>
          <a:xfrm>
            <a:off x="744855" y="4805243"/>
            <a:ext cx="478869" cy="478869"/>
          </a:xfrm>
          <a:prstGeom prst="roundRect">
            <a:avLst>
              <a:gd name="adj" fmla="val 18667"/>
            </a:avLst>
          </a:prstGeom>
          <a:solidFill>
            <a:srgbClr val="D2D9F9"/>
          </a:solidFill>
          <a:ln w="7620">
            <a:solidFill>
              <a:srgbClr val="B8BFDF"/>
            </a:solidFill>
            <a:prstDash val="solid"/>
          </a:ln>
        </p:spPr>
      </p:sp>
      <p:sp>
        <p:nvSpPr>
          <p:cNvPr id="5" name="Text 2"/>
          <p:cNvSpPr/>
          <p:nvPr/>
        </p:nvSpPr>
        <p:spPr>
          <a:xfrm>
            <a:off x="824686" y="4845189"/>
            <a:ext cx="319207" cy="398978"/>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1</a:t>
            </a:r>
            <a:endParaRPr lang="en-US" sz="2500" dirty="0"/>
          </a:p>
        </p:txBody>
      </p:sp>
      <p:sp>
        <p:nvSpPr>
          <p:cNvPr id="6" name="Text 3"/>
          <p:cNvSpPr/>
          <p:nvPr/>
        </p:nvSpPr>
        <p:spPr>
          <a:xfrm>
            <a:off x="1436489" y="4805243"/>
            <a:ext cx="3417927" cy="332423"/>
          </a:xfrm>
          <a:prstGeom prst="rect">
            <a:avLst/>
          </a:prstGeom>
          <a:noFill/>
          <a:ln/>
        </p:spPr>
        <p:txBody>
          <a:bodyPr wrap="none" lIns="0" tIns="0" rIns="0" bIns="0" rtlCol="0" anchor="t"/>
          <a:lstStyle/>
          <a:p>
            <a:pPr marL="0" indent="0">
              <a:lnSpc>
                <a:spcPts val="2600"/>
              </a:lnSpc>
              <a:buNone/>
            </a:pPr>
            <a:r>
              <a:rPr lang="en-US" sz="2050" dirty="0">
                <a:solidFill>
                  <a:srgbClr val="404155"/>
                </a:solidFill>
                <a:latin typeface="Corben" pitchFamily="34" charset="0"/>
                <a:ea typeface="Corben" pitchFamily="34" charset="-122"/>
                <a:cs typeface="Corben" pitchFamily="34" charset="-120"/>
              </a:rPr>
              <a:t>Breadth-First Search (BFS):</a:t>
            </a:r>
            <a:endParaRPr lang="en-US" sz="2050" dirty="0"/>
          </a:p>
        </p:txBody>
      </p:sp>
      <p:sp>
        <p:nvSpPr>
          <p:cNvPr id="7" name="Text 4"/>
          <p:cNvSpPr/>
          <p:nvPr/>
        </p:nvSpPr>
        <p:spPr>
          <a:xfrm>
            <a:off x="1436489" y="5265301"/>
            <a:ext cx="3546753" cy="2043113"/>
          </a:xfrm>
          <a:prstGeom prst="rect">
            <a:avLst/>
          </a:prstGeom>
          <a:noFill/>
          <a:ln/>
        </p:spPr>
        <p:txBody>
          <a:bodyPr wrap="square" lIns="0" tIns="0" rIns="0" bIns="0" rtlCol="0" anchor="t"/>
          <a:lstStyle/>
          <a:p>
            <a:pPr marL="0" indent="0">
              <a:lnSpc>
                <a:spcPts val="2650"/>
              </a:lnSpc>
              <a:buNone/>
            </a:pPr>
            <a:r>
              <a:rPr lang="en-US" sz="1650" dirty="0">
                <a:solidFill>
                  <a:srgbClr val="404155"/>
                </a:solidFill>
                <a:latin typeface="Nobile" pitchFamily="34" charset="0"/>
                <a:ea typeface="Nobile" pitchFamily="34" charset="-122"/>
                <a:cs typeface="Nobile" pitchFamily="34" charset="-120"/>
              </a:rPr>
              <a:t>BFS explores all neighboring nodes at the current depth before moving to the next depth level. It is complete if the branching factor is finite and optimal if all step costs are equal.</a:t>
            </a:r>
            <a:endParaRPr lang="en-US" sz="1650" dirty="0"/>
          </a:p>
        </p:txBody>
      </p:sp>
      <p:sp>
        <p:nvSpPr>
          <p:cNvPr id="8" name="Shape 5"/>
          <p:cNvSpPr/>
          <p:nvPr/>
        </p:nvSpPr>
        <p:spPr>
          <a:xfrm>
            <a:off x="5196007" y="4805243"/>
            <a:ext cx="478869" cy="478869"/>
          </a:xfrm>
          <a:prstGeom prst="roundRect">
            <a:avLst>
              <a:gd name="adj" fmla="val 18667"/>
            </a:avLst>
          </a:prstGeom>
          <a:solidFill>
            <a:srgbClr val="D2D9F9"/>
          </a:solidFill>
          <a:ln w="7620">
            <a:solidFill>
              <a:srgbClr val="B8BFDF"/>
            </a:solidFill>
            <a:prstDash val="solid"/>
          </a:ln>
        </p:spPr>
      </p:sp>
      <p:sp>
        <p:nvSpPr>
          <p:cNvPr id="9" name="Text 6"/>
          <p:cNvSpPr/>
          <p:nvPr/>
        </p:nvSpPr>
        <p:spPr>
          <a:xfrm>
            <a:off x="5275838" y="4845189"/>
            <a:ext cx="319207" cy="398978"/>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2</a:t>
            </a:r>
            <a:endParaRPr lang="en-US" sz="2500" dirty="0"/>
          </a:p>
        </p:txBody>
      </p:sp>
      <p:sp>
        <p:nvSpPr>
          <p:cNvPr id="10" name="Text 7"/>
          <p:cNvSpPr/>
          <p:nvPr/>
        </p:nvSpPr>
        <p:spPr>
          <a:xfrm>
            <a:off x="5887641" y="4805243"/>
            <a:ext cx="3219450" cy="332423"/>
          </a:xfrm>
          <a:prstGeom prst="rect">
            <a:avLst/>
          </a:prstGeom>
          <a:noFill/>
          <a:ln/>
        </p:spPr>
        <p:txBody>
          <a:bodyPr wrap="none" lIns="0" tIns="0" rIns="0" bIns="0" rtlCol="0" anchor="t"/>
          <a:lstStyle/>
          <a:p>
            <a:pPr marL="0" indent="0">
              <a:lnSpc>
                <a:spcPts val="2600"/>
              </a:lnSpc>
              <a:buNone/>
            </a:pPr>
            <a:r>
              <a:rPr lang="en-US" sz="2050" dirty="0">
                <a:solidFill>
                  <a:srgbClr val="404155"/>
                </a:solidFill>
                <a:latin typeface="Corben" pitchFamily="34" charset="0"/>
                <a:ea typeface="Corben" pitchFamily="34" charset="-122"/>
                <a:cs typeface="Corben" pitchFamily="34" charset="-120"/>
              </a:rPr>
              <a:t>Depth-First Search (DFS):</a:t>
            </a:r>
            <a:endParaRPr lang="en-US" sz="2050" dirty="0"/>
          </a:p>
        </p:txBody>
      </p:sp>
      <p:sp>
        <p:nvSpPr>
          <p:cNvPr id="11" name="Text 8"/>
          <p:cNvSpPr/>
          <p:nvPr/>
        </p:nvSpPr>
        <p:spPr>
          <a:xfrm>
            <a:off x="5887641" y="5265301"/>
            <a:ext cx="3546753" cy="1702594"/>
          </a:xfrm>
          <a:prstGeom prst="rect">
            <a:avLst/>
          </a:prstGeom>
          <a:noFill/>
          <a:ln/>
        </p:spPr>
        <p:txBody>
          <a:bodyPr wrap="square" lIns="0" tIns="0" rIns="0" bIns="0" rtlCol="0" anchor="t"/>
          <a:lstStyle/>
          <a:p>
            <a:pPr marL="0" indent="0">
              <a:lnSpc>
                <a:spcPts val="2650"/>
              </a:lnSpc>
              <a:buNone/>
            </a:pPr>
            <a:r>
              <a:rPr lang="en-US" sz="1650" dirty="0">
                <a:solidFill>
                  <a:srgbClr val="404155"/>
                </a:solidFill>
                <a:latin typeface="Nobile" pitchFamily="34" charset="0"/>
                <a:ea typeface="Nobile" pitchFamily="34" charset="-122"/>
                <a:cs typeface="Nobile" pitchFamily="34" charset="-120"/>
              </a:rPr>
              <a:t>DFS explores as far as possible along each branch before backtracking. It is not complete and may get stuck in infinite loops. It is also not optimal.</a:t>
            </a:r>
            <a:endParaRPr lang="en-US" sz="1650" dirty="0"/>
          </a:p>
        </p:txBody>
      </p:sp>
      <p:sp>
        <p:nvSpPr>
          <p:cNvPr id="12" name="Shape 9"/>
          <p:cNvSpPr/>
          <p:nvPr/>
        </p:nvSpPr>
        <p:spPr>
          <a:xfrm>
            <a:off x="9647158" y="4805243"/>
            <a:ext cx="478869" cy="478869"/>
          </a:xfrm>
          <a:prstGeom prst="roundRect">
            <a:avLst>
              <a:gd name="adj" fmla="val 18667"/>
            </a:avLst>
          </a:prstGeom>
          <a:solidFill>
            <a:srgbClr val="D2D9F9"/>
          </a:solidFill>
          <a:ln w="7620">
            <a:solidFill>
              <a:srgbClr val="B8BFDF"/>
            </a:solidFill>
            <a:prstDash val="solid"/>
          </a:ln>
        </p:spPr>
      </p:sp>
      <p:sp>
        <p:nvSpPr>
          <p:cNvPr id="13" name="Text 10"/>
          <p:cNvSpPr/>
          <p:nvPr/>
        </p:nvSpPr>
        <p:spPr>
          <a:xfrm>
            <a:off x="9726990" y="4845189"/>
            <a:ext cx="319207" cy="398978"/>
          </a:xfrm>
          <a:prstGeom prst="rect">
            <a:avLst/>
          </a:prstGeom>
          <a:noFill/>
          <a:ln/>
        </p:spPr>
        <p:txBody>
          <a:bodyPr wrap="none" lIns="0" tIns="0" rIns="0" bIns="0" rtlCol="0" anchor="t"/>
          <a:lstStyle/>
          <a:p>
            <a:pPr marL="0" indent="0" algn="ctr">
              <a:lnSpc>
                <a:spcPts val="2500"/>
              </a:lnSpc>
              <a:buNone/>
            </a:pPr>
            <a:r>
              <a:rPr lang="en-US" sz="2500" dirty="0">
                <a:solidFill>
                  <a:srgbClr val="404155"/>
                </a:solidFill>
                <a:latin typeface="Corben" pitchFamily="34" charset="0"/>
                <a:ea typeface="Corben" pitchFamily="34" charset="-122"/>
                <a:cs typeface="Corben" pitchFamily="34" charset="-120"/>
              </a:rPr>
              <a:t>3</a:t>
            </a:r>
            <a:endParaRPr lang="en-US" sz="2500" dirty="0"/>
          </a:p>
        </p:txBody>
      </p:sp>
      <p:sp>
        <p:nvSpPr>
          <p:cNvPr id="14" name="Text 11"/>
          <p:cNvSpPr/>
          <p:nvPr/>
        </p:nvSpPr>
        <p:spPr>
          <a:xfrm>
            <a:off x="10338792" y="4805243"/>
            <a:ext cx="3494484" cy="332423"/>
          </a:xfrm>
          <a:prstGeom prst="rect">
            <a:avLst/>
          </a:prstGeom>
          <a:noFill/>
          <a:ln/>
        </p:spPr>
        <p:txBody>
          <a:bodyPr wrap="none" lIns="0" tIns="0" rIns="0" bIns="0" rtlCol="0" anchor="t"/>
          <a:lstStyle/>
          <a:p>
            <a:pPr marL="0" indent="0">
              <a:lnSpc>
                <a:spcPts val="2600"/>
              </a:lnSpc>
              <a:buNone/>
            </a:pPr>
            <a:r>
              <a:rPr lang="en-US" sz="2050" dirty="0">
                <a:solidFill>
                  <a:srgbClr val="404155"/>
                </a:solidFill>
                <a:latin typeface="Corben" pitchFamily="34" charset="0"/>
                <a:ea typeface="Corben" pitchFamily="34" charset="-122"/>
                <a:cs typeface="Corben" pitchFamily="34" charset="-120"/>
              </a:rPr>
              <a:t>Uniform Cost Search (UCS):</a:t>
            </a:r>
            <a:endParaRPr lang="en-US" sz="2050" dirty="0"/>
          </a:p>
        </p:txBody>
      </p:sp>
      <p:sp>
        <p:nvSpPr>
          <p:cNvPr id="15" name="Text 12"/>
          <p:cNvSpPr/>
          <p:nvPr/>
        </p:nvSpPr>
        <p:spPr>
          <a:xfrm>
            <a:off x="10338792" y="5265301"/>
            <a:ext cx="3546753" cy="1362075"/>
          </a:xfrm>
          <a:prstGeom prst="rect">
            <a:avLst/>
          </a:prstGeom>
          <a:noFill/>
          <a:ln/>
        </p:spPr>
        <p:txBody>
          <a:bodyPr wrap="square" lIns="0" tIns="0" rIns="0" bIns="0" rtlCol="0" anchor="t"/>
          <a:lstStyle/>
          <a:p>
            <a:pPr marL="0" indent="0">
              <a:lnSpc>
                <a:spcPts val="2650"/>
              </a:lnSpc>
              <a:buNone/>
            </a:pPr>
            <a:r>
              <a:rPr lang="en-US" sz="1650" dirty="0">
                <a:solidFill>
                  <a:srgbClr val="404155"/>
                </a:solidFill>
                <a:latin typeface="Nobile" pitchFamily="34" charset="0"/>
                <a:ea typeface="Nobile" pitchFamily="34" charset="-122"/>
                <a:cs typeface="Nobile" pitchFamily="34" charset="-120"/>
              </a:rPr>
              <a:t>UCS expands the node with the lowest path cost. It is complete if the cost is greater than 0 and is optimal.</a:t>
            </a:r>
            <a:endParaRPr lang="en-US" sz="1650" dirty="0"/>
          </a:p>
        </p:txBody>
      </p:sp>
      <p:sp>
        <p:nvSpPr>
          <p:cNvPr id="16" name="Rectangle 15">
            <a:extLst>
              <a:ext uri="{FF2B5EF4-FFF2-40B4-BE49-F238E27FC236}">
                <a16:creationId xmlns:a16="http://schemas.microsoft.com/office/drawing/2014/main" id="{C9E6325C-80F8-6B68-A671-712B2DF11F05}"/>
              </a:ext>
            </a:extLst>
          </p:cNvPr>
          <p:cNvSpPr/>
          <p:nvPr/>
        </p:nvSpPr>
        <p:spPr>
          <a:xfrm>
            <a:off x="12496800" y="7349066"/>
            <a:ext cx="2099733" cy="846667"/>
          </a:xfrm>
          <a:prstGeom prst="rect">
            <a:avLst/>
          </a:prstGeom>
          <a:solidFill>
            <a:srgbClr val="F9F9FF"/>
          </a:solidFill>
          <a:ln>
            <a:solidFill>
              <a:srgbClr val="F9F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M"/>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9355" y="615315"/>
            <a:ext cx="7578090" cy="1398270"/>
          </a:xfrm>
          <a:prstGeom prst="rect">
            <a:avLst/>
          </a:prstGeom>
          <a:noFill/>
          <a:ln/>
        </p:spPr>
        <p:txBody>
          <a:bodyPr wrap="square" lIns="0" tIns="0" rIns="0" bIns="0" rtlCol="0" anchor="t"/>
          <a:lstStyle/>
          <a:p>
            <a:pPr marL="0" indent="0">
              <a:lnSpc>
                <a:spcPts val="5500"/>
              </a:lnSpc>
              <a:buNone/>
            </a:pPr>
            <a:r>
              <a:rPr lang="en-US" sz="4400" dirty="0">
                <a:solidFill>
                  <a:srgbClr val="1B1B27"/>
                </a:solidFill>
                <a:latin typeface="Corben" pitchFamily="34" charset="0"/>
                <a:ea typeface="Corben" pitchFamily="34" charset="-122"/>
                <a:cs typeface="Corben" pitchFamily="34" charset="-120"/>
              </a:rPr>
              <a:t>Types of Search Problems: Informed Search</a:t>
            </a:r>
            <a:endParaRPr lang="en-US" sz="4400" dirty="0"/>
          </a:p>
        </p:txBody>
      </p:sp>
      <p:sp>
        <p:nvSpPr>
          <p:cNvPr id="4" name="Shape 1"/>
          <p:cNvSpPr/>
          <p:nvPr/>
        </p:nvSpPr>
        <p:spPr>
          <a:xfrm>
            <a:off x="6269355" y="2600682"/>
            <a:ext cx="503277" cy="503277"/>
          </a:xfrm>
          <a:prstGeom prst="roundRect">
            <a:avLst>
              <a:gd name="adj" fmla="val 18670"/>
            </a:avLst>
          </a:prstGeom>
          <a:solidFill>
            <a:srgbClr val="D2D9F9"/>
          </a:solidFill>
          <a:ln w="7620">
            <a:solidFill>
              <a:srgbClr val="B8BFDF"/>
            </a:solidFill>
            <a:prstDash val="solid"/>
          </a:ln>
        </p:spPr>
      </p:sp>
      <p:sp>
        <p:nvSpPr>
          <p:cNvPr id="5" name="Text 2"/>
          <p:cNvSpPr/>
          <p:nvPr/>
        </p:nvSpPr>
        <p:spPr>
          <a:xfrm>
            <a:off x="6353175" y="2642533"/>
            <a:ext cx="335518" cy="419457"/>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1</a:t>
            </a:r>
            <a:endParaRPr lang="en-US" sz="2600" dirty="0"/>
          </a:p>
        </p:txBody>
      </p:sp>
      <p:sp>
        <p:nvSpPr>
          <p:cNvPr id="6" name="Text 3"/>
          <p:cNvSpPr/>
          <p:nvPr/>
        </p:nvSpPr>
        <p:spPr>
          <a:xfrm>
            <a:off x="6996351" y="2600682"/>
            <a:ext cx="2796421" cy="349568"/>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Heuristic Function:</a:t>
            </a:r>
            <a:endParaRPr lang="en-US" sz="2200" dirty="0"/>
          </a:p>
        </p:txBody>
      </p:sp>
      <p:sp>
        <p:nvSpPr>
          <p:cNvPr id="7" name="Text 4"/>
          <p:cNvSpPr/>
          <p:nvPr/>
        </p:nvSpPr>
        <p:spPr>
          <a:xfrm>
            <a:off x="6996351" y="3084433"/>
            <a:ext cx="2950250" cy="2147411"/>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Heuristic functions estimate the cost from the current state to the goal state, providing valuable information for informed search algorithms.</a:t>
            </a:r>
            <a:endParaRPr lang="en-US" sz="1750" dirty="0"/>
          </a:p>
        </p:txBody>
      </p:sp>
      <p:sp>
        <p:nvSpPr>
          <p:cNvPr id="8" name="Shape 5"/>
          <p:cNvSpPr/>
          <p:nvPr/>
        </p:nvSpPr>
        <p:spPr>
          <a:xfrm>
            <a:off x="10170319" y="2600682"/>
            <a:ext cx="503277" cy="503277"/>
          </a:xfrm>
          <a:prstGeom prst="roundRect">
            <a:avLst>
              <a:gd name="adj" fmla="val 18670"/>
            </a:avLst>
          </a:prstGeom>
          <a:solidFill>
            <a:srgbClr val="D2D9F9"/>
          </a:solidFill>
          <a:ln w="7620">
            <a:solidFill>
              <a:srgbClr val="B8BFDF"/>
            </a:solidFill>
            <a:prstDash val="solid"/>
          </a:ln>
        </p:spPr>
      </p:sp>
      <p:sp>
        <p:nvSpPr>
          <p:cNvPr id="9" name="Text 6"/>
          <p:cNvSpPr/>
          <p:nvPr/>
        </p:nvSpPr>
        <p:spPr>
          <a:xfrm>
            <a:off x="10254139" y="2642533"/>
            <a:ext cx="335518" cy="419457"/>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2</a:t>
            </a:r>
            <a:endParaRPr lang="en-US" sz="2600" dirty="0"/>
          </a:p>
        </p:txBody>
      </p:sp>
      <p:sp>
        <p:nvSpPr>
          <p:cNvPr id="10" name="Text 7"/>
          <p:cNvSpPr/>
          <p:nvPr/>
        </p:nvSpPr>
        <p:spPr>
          <a:xfrm>
            <a:off x="10897314" y="2600682"/>
            <a:ext cx="2950250" cy="699135"/>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Greedy Best-First Search:</a:t>
            </a:r>
            <a:endParaRPr lang="en-US" sz="2200" dirty="0"/>
          </a:p>
        </p:txBody>
      </p:sp>
      <p:sp>
        <p:nvSpPr>
          <p:cNvPr id="11" name="Text 8"/>
          <p:cNvSpPr/>
          <p:nvPr/>
        </p:nvSpPr>
        <p:spPr>
          <a:xfrm>
            <a:off x="10897314" y="3434001"/>
            <a:ext cx="2950250" cy="2147411"/>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Greedy best-first search expands the node that is believed to be closest to the goal based on the heuristic function. It is not optimal.</a:t>
            </a:r>
            <a:endParaRPr lang="en-US" sz="1750" dirty="0"/>
          </a:p>
        </p:txBody>
      </p:sp>
      <p:sp>
        <p:nvSpPr>
          <p:cNvPr id="12" name="Shape 9"/>
          <p:cNvSpPr/>
          <p:nvPr/>
        </p:nvSpPr>
        <p:spPr>
          <a:xfrm>
            <a:off x="6269355" y="6056709"/>
            <a:ext cx="503277" cy="503277"/>
          </a:xfrm>
          <a:prstGeom prst="roundRect">
            <a:avLst>
              <a:gd name="adj" fmla="val 18670"/>
            </a:avLst>
          </a:prstGeom>
          <a:solidFill>
            <a:srgbClr val="D2D9F9"/>
          </a:solidFill>
          <a:ln w="7620">
            <a:solidFill>
              <a:srgbClr val="B8BFDF"/>
            </a:solidFill>
            <a:prstDash val="solid"/>
          </a:ln>
        </p:spPr>
      </p:sp>
      <p:sp>
        <p:nvSpPr>
          <p:cNvPr id="13" name="Text 10"/>
          <p:cNvSpPr/>
          <p:nvPr/>
        </p:nvSpPr>
        <p:spPr>
          <a:xfrm>
            <a:off x="6353175" y="6098560"/>
            <a:ext cx="335518" cy="419457"/>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3</a:t>
            </a:r>
            <a:endParaRPr lang="en-US" sz="2600" dirty="0"/>
          </a:p>
        </p:txBody>
      </p:sp>
      <p:sp>
        <p:nvSpPr>
          <p:cNvPr id="14" name="Text 11"/>
          <p:cNvSpPr/>
          <p:nvPr/>
        </p:nvSpPr>
        <p:spPr>
          <a:xfrm>
            <a:off x="6996351" y="6056709"/>
            <a:ext cx="2796421" cy="349568"/>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A* Search:</a:t>
            </a:r>
            <a:endParaRPr lang="en-US" sz="2200" dirty="0"/>
          </a:p>
        </p:txBody>
      </p:sp>
      <p:sp>
        <p:nvSpPr>
          <p:cNvPr id="15" name="Text 12"/>
          <p:cNvSpPr/>
          <p:nvPr/>
        </p:nvSpPr>
        <p:spPr>
          <a:xfrm>
            <a:off x="6996351" y="6540460"/>
            <a:ext cx="6851094" cy="1073706"/>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A* search combines the cost to reach a node with the estimated cost to the goal. It is complete and optimal under certain conditions.</a:t>
            </a:r>
            <a:endParaRPr lang="en-US" sz="1750" dirty="0"/>
          </a:p>
        </p:txBody>
      </p:sp>
      <p:sp>
        <p:nvSpPr>
          <p:cNvPr id="16" name="Rectangle 15">
            <a:extLst>
              <a:ext uri="{FF2B5EF4-FFF2-40B4-BE49-F238E27FC236}">
                <a16:creationId xmlns:a16="http://schemas.microsoft.com/office/drawing/2014/main" id="{10EDAF7C-110C-970C-8913-910978CE809F}"/>
              </a:ext>
            </a:extLst>
          </p:cNvPr>
          <p:cNvSpPr/>
          <p:nvPr/>
        </p:nvSpPr>
        <p:spPr>
          <a:xfrm>
            <a:off x="12496800" y="7349066"/>
            <a:ext cx="2099733" cy="846667"/>
          </a:xfrm>
          <a:prstGeom prst="rect">
            <a:avLst/>
          </a:prstGeom>
          <a:solidFill>
            <a:srgbClr val="F9F9FF"/>
          </a:solidFill>
          <a:ln>
            <a:solidFill>
              <a:srgbClr val="F9F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M"/>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023" y="762833"/>
            <a:ext cx="7754898" cy="673298"/>
          </a:xfrm>
          <a:prstGeom prst="rect">
            <a:avLst/>
          </a:prstGeom>
          <a:noFill/>
          <a:ln/>
        </p:spPr>
        <p:txBody>
          <a:bodyPr wrap="none" lIns="0" tIns="0" rIns="0" bIns="0" rtlCol="0" anchor="t"/>
          <a:lstStyle/>
          <a:p>
            <a:pPr marL="0" indent="0">
              <a:lnSpc>
                <a:spcPts val="5300"/>
              </a:lnSpc>
              <a:buNone/>
            </a:pPr>
            <a:r>
              <a:rPr lang="en-US" sz="4200" dirty="0">
                <a:solidFill>
                  <a:srgbClr val="1B1B27"/>
                </a:solidFill>
                <a:latin typeface="Corben" pitchFamily="34" charset="0"/>
                <a:ea typeface="Corben" pitchFamily="34" charset="-122"/>
                <a:cs typeface="Corben" pitchFamily="34" charset="-120"/>
              </a:rPr>
              <a:t>Visualizing Search Algorithms</a:t>
            </a:r>
            <a:endParaRPr lang="en-US" sz="4200" dirty="0"/>
          </a:p>
        </p:txBody>
      </p:sp>
      <p:sp>
        <p:nvSpPr>
          <p:cNvPr id="3" name="Text 1"/>
          <p:cNvSpPr/>
          <p:nvPr/>
        </p:nvSpPr>
        <p:spPr>
          <a:xfrm>
            <a:off x="754023" y="1867019"/>
            <a:ext cx="13122354" cy="689610"/>
          </a:xfrm>
          <a:prstGeom prst="rect">
            <a:avLst/>
          </a:prstGeom>
          <a:noFill/>
          <a:ln/>
        </p:spPr>
        <p:txBody>
          <a:bodyPr wrap="square" lIns="0" tIns="0" rIns="0" bIns="0" rtlCol="0" anchor="t"/>
          <a:lstStyle/>
          <a:p>
            <a:pPr marL="0" indent="0">
              <a:lnSpc>
                <a:spcPts val="2700"/>
              </a:lnSpc>
              <a:buNone/>
            </a:pPr>
            <a:r>
              <a:rPr lang="en-US" sz="1650" dirty="0">
                <a:solidFill>
                  <a:srgbClr val="404155"/>
                </a:solidFill>
                <a:latin typeface="Nobile" pitchFamily="34" charset="0"/>
                <a:ea typeface="Nobile" pitchFamily="34" charset="-122"/>
                <a:cs typeface="Nobile" pitchFamily="34" charset="-120"/>
              </a:rPr>
              <a:t>This visualization showcases how different search algorithms explore the search space. Understanding these visual elements is crucial for interpreting how each algorithm operates and makes decisions.</a:t>
            </a:r>
            <a:endParaRPr lang="en-US" sz="1650" dirty="0"/>
          </a:p>
        </p:txBody>
      </p:sp>
      <p:pic>
        <p:nvPicPr>
          <p:cNvPr id="4" name="Image 0" descr="preencoded.png"/>
          <p:cNvPicPr>
            <a:picLocks noChangeAspect="1"/>
          </p:cNvPicPr>
          <p:nvPr/>
        </p:nvPicPr>
        <p:blipFill>
          <a:blip r:embed="rId3"/>
          <a:stretch>
            <a:fillRect/>
          </a:stretch>
        </p:blipFill>
        <p:spPr>
          <a:xfrm>
            <a:off x="754023" y="2798921"/>
            <a:ext cx="538639" cy="538639"/>
          </a:xfrm>
          <a:prstGeom prst="rect">
            <a:avLst/>
          </a:prstGeom>
        </p:spPr>
      </p:pic>
      <p:sp>
        <p:nvSpPr>
          <p:cNvPr id="5" name="Text 2"/>
          <p:cNvSpPr/>
          <p:nvPr/>
        </p:nvSpPr>
        <p:spPr>
          <a:xfrm>
            <a:off x="754023" y="3552944"/>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Nodes</a:t>
            </a:r>
            <a:endParaRPr lang="en-US" sz="2100" dirty="0"/>
          </a:p>
        </p:txBody>
      </p:sp>
      <p:sp>
        <p:nvSpPr>
          <p:cNvPr id="6" name="Text 3"/>
          <p:cNvSpPr/>
          <p:nvPr/>
        </p:nvSpPr>
        <p:spPr>
          <a:xfrm>
            <a:off x="754023" y="4018717"/>
            <a:ext cx="3038237" cy="1724025"/>
          </a:xfrm>
          <a:prstGeom prst="rect">
            <a:avLst/>
          </a:prstGeom>
          <a:noFill/>
          <a:ln/>
        </p:spPr>
        <p:txBody>
          <a:bodyPr wrap="square" lIns="0" tIns="0" rIns="0" bIns="0" rtlCol="0" anchor="t"/>
          <a:lstStyle/>
          <a:p>
            <a:pPr marL="0" indent="0" algn="l">
              <a:lnSpc>
                <a:spcPts val="2700"/>
              </a:lnSpc>
              <a:buNone/>
            </a:pPr>
            <a:r>
              <a:rPr lang="en-US" sz="1650" dirty="0">
                <a:solidFill>
                  <a:srgbClr val="404155"/>
                </a:solidFill>
                <a:latin typeface="Nobile" pitchFamily="34" charset="0"/>
                <a:ea typeface="Nobile" pitchFamily="34" charset="-122"/>
                <a:cs typeface="Nobile" pitchFamily="34" charset="-120"/>
              </a:rPr>
              <a:t>Represent states in the search space. Each node signifies a possible state, with its position indicating its relationship to other states.</a:t>
            </a:r>
            <a:endParaRPr lang="en-US" sz="1650" dirty="0"/>
          </a:p>
        </p:txBody>
      </p:sp>
      <p:pic>
        <p:nvPicPr>
          <p:cNvPr id="7" name="Image 1" descr="preencoded.png"/>
          <p:cNvPicPr>
            <a:picLocks noChangeAspect="1"/>
          </p:cNvPicPr>
          <p:nvPr/>
        </p:nvPicPr>
        <p:blipFill>
          <a:blip r:embed="rId4"/>
          <a:stretch>
            <a:fillRect/>
          </a:stretch>
        </p:blipFill>
        <p:spPr>
          <a:xfrm>
            <a:off x="4115395" y="2798921"/>
            <a:ext cx="538639" cy="538639"/>
          </a:xfrm>
          <a:prstGeom prst="rect">
            <a:avLst/>
          </a:prstGeom>
        </p:spPr>
      </p:pic>
      <p:sp>
        <p:nvSpPr>
          <p:cNvPr id="8" name="Text 4"/>
          <p:cNvSpPr/>
          <p:nvPr/>
        </p:nvSpPr>
        <p:spPr>
          <a:xfrm>
            <a:off x="4115395" y="3552944"/>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Arrows</a:t>
            </a:r>
            <a:endParaRPr lang="en-US" sz="2100" dirty="0"/>
          </a:p>
        </p:txBody>
      </p:sp>
      <p:sp>
        <p:nvSpPr>
          <p:cNvPr id="9" name="Text 5"/>
          <p:cNvSpPr/>
          <p:nvPr/>
        </p:nvSpPr>
        <p:spPr>
          <a:xfrm>
            <a:off x="4115395" y="4018717"/>
            <a:ext cx="3038237" cy="2413635"/>
          </a:xfrm>
          <a:prstGeom prst="rect">
            <a:avLst/>
          </a:prstGeom>
          <a:noFill/>
          <a:ln/>
        </p:spPr>
        <p:txBody>
          <a:bodyPr wrap="square" lIns="0" tIns="0" rIns="0" bIns="0" rtlCol="0" anchor="t"/>
          <a:lstStyle/>
          <a:p>
            <a:pPr marL="0" indent="0" algn="l">
              <a:lnSpc>
                <a:spcPts val="2700"/>
              </a:lnSpc>
              <a:buNone/>
            </a:pPr>
            <a:r>
              <a:rPr lang="en-US" sz="1650" dirty="0">
                <a:solidFill>
                  <a:srgbClr val="404155"/>
                </a:solidFill>
                <a:latin typeface="Nobile" pitchFamily="34" charset="0"/>
                <a:ea typeface="Nobile" pitchFamily="34" charset="-122"/>
                <a:cs typeface="Nobile" pitchFamily="34" charset="-120"/>
              </a:rPr>
              <a:t>Represent actions between states. Arrows indicate the possible transitions or actions that lead from one state to another, forming the pathways through the search space.</a:t>
            </a:r>
            <a:endParaRPr lang="en-US" sz="1650" dirty="0"/>
          </a:p>
        </p:txBody>
      </p:sp>
      <p:pic>
        <p:nvPicPr>
          <p:cNvPr id="10" name="Image 2" descr="preencoded.png"/>
          <p:cNvPicPr>
            <a:picLocks noChangeAspect="1"/>
          </p:cNvPicPr>
          <p:nvPr/>
        </p:nvPicPr>
        <p:blipFill>
          <a:blip r:embed="rId5"/>
          <a:stretch>
            <a:fillRect/>
          </a:stretch>
        </p:blipFill>
        <p:spPr>
          <a:xfrm>
            <a:off x="7476768" y="2798921"/>
            <a:ext cx="538639" cy="538639"/>
          </a:xfrm>
          <a:prstGeom prst="rect">
            <a:avLst/>
          </a:prstGeom>
        </p:spPr>
      </p:pic>
      <p:sp>
        <p:nvSpPr>
          <p:cNvPr id="11" name="Text 6"/>
          <p:cNvSpPr/>
          <p:nvPr/>
        </p:nvSpPr>
        <p:spPr>
          <a:xfrm>
            <a:off x="7476768" y="3552944"/>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Highlighted Path</a:t>
            </a:r>
            <a:endParaRPr lang="en-US" sz="2100" dirty="0"/>
          </a:p>
        </p:txBody>
      </p:sp>
      <p:sp>
        <p:nvSpPr>
          <p:cNvPr id="12" name="Text 7"/>
          <p:cNvSpPr/>
          <p:nvPr/>
        </p:nvSpPr>
        <p:spPr>
          <a:xfrm>
            <a:off x="7476768" y="4018717"/>
            <a:ext cx="3038237" cy="2413635"/>
          </a:xfrm>
          <a:prstGeom prst="rect">
            <a:avLst/>
          </a:prstGeom>
          <a:noFill/>
          <a:ln/>
        </p:spPr>
        <p:txBody>
          <a:bodyPr wrap="square" lIns="0" tIns="0" rIns="0" bIns="0" rtlCol="0" anchor="t"/>
          <a:lstStyle/>
          <a:p>
            <a:pPr marL="0" indent="0" algn="l">
              <a:lnSpc>
                <a:spcPts val="2700"/>
              </a:lnSpc>
              <a:buNone/>
            </a:pPr>
            <a:r>
              <a:rPr lang="en-US" sz="1650" dirty="0">
                <a:solidFill>
                  <a:srgbClr val="404155"/>
                </a:solidFill>
                <a:latin typeface="Nobile" pitchFamily="34" charset="0"/>
                <a:ea typeface="Nobile" pitchFamily="34" charset="-122"/>
                <a:cs typeface="Nobile" pitchFamily="34" charset="-120"/>
              </a:rPr>
              <a:t>Represents the explored path by the algorithm. The highlighted path shows the specific sequence of nodes and actions that the algorithm has evaluated in its search for the goal.</a:t>
            </a:r>
            <a:endParaRPr lang="en-US" sz="1650" dirty="0"/>
          </a:p>
        </p:txBody>
      </p:sp>
      <p:pic>
        <p:nvPicPr>
          <p:cNvPr id="13" name="Image 3" descr="preencoded.png"/>
          <p:cNvPicPr>
            <a:picLocks noChangeAspect="1"/>
          </p:cNvPicPr>
          <p:nvPr/>
        </p:nvPicPr>
        <p:blipFill>
          <a:blip r:embed="rId6"/>
          <a:stretch>
            <a:fillRect/>
          </a:stretch>
        </p:blipFill>
        <p:spPr>
          <a:xfrm>
            <a:off x="10838140" y="2798921"/>
            <a:ext cx="538639" cy="538639"/>
          </a:xfrm>
          <a:prstGeom prst="rect">
            <a:avLst/>
          </a:prstGeom>
        </p:spPr>
      </p:pic>
      <p:sp>
        <p:nvSpPr>
          <p:cNvPr id="14" name="Text 8"/>
          <p:cNvSpPr/>
          <p:nvPr/>
        </p:nvSpPr>
        <p:spPr>
          <a:xfrm>
            <a:off x="10838140" y="3552944"/>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Color-Coding</a:t>
            </a:r>
            <a:endParaRPr lang="en-US" sz="2100" dirty="0"/>
          </a:p>
        </p:txBody>
      </p:sp>
      <p:sp>
        <p:nvSpPr>
          <p:cNvPr id="15" name="Text 9"/>
          <p:cNvSpPr/>
          <p:nvPr/>
        </p:nvSpPr>
        <p:spPr>
          <a:xfrm>
            <a:off x="10838140" y="4018717"/>
            <a:ext cx="3038237" cy="3448050"/>
          </a:xfrm>
          <a:prstGeom prst="rect">
            <a:avLst/>
          </a:prstGeom>
          <a:noFill/>
          <a:ln/>
        </p:spPr>
        <p:txBody>
          <a:bodyPr wrap="square" lIns="0" tIns="0" rIns="0" bIns="0" rtlCol="0" anchor="t"/>
          <a:lstStyle/>
          <a:p>
            <a:pPr marL="0" indent="0" algn="l">
              <a:lnSpc>
                <a:spcPts val="2700"/>
              </a:lnSpc>
              <a:buNone/>
            </a:pPr>
            <a:r>
              <a:rPr lang="en-US" sz="1650" dirty="0">
                <a:solidFill>
                  <a:srgbClr val="404155"/>
                </a:solidFill>
                <a:latin typeface="Nobile" pitchFamily="34" charset="0"/>
                <a:ea typeface="Nobile" pitchFamily="34" charset="-122"/>
                <a:cs typeface="Nobile" pitchFamily="34" charset="-120"/>
              </a:rPr>
              <a:t>Indicates node status (unexplored, frontier, explored). Color-coding helps distinguish between nodes that are yet to be examined (unexplored), those that are candidates for exploration (frontier), and those that have already been visited (explored).</a:t>
            </a:r>
            <a:endParaRPr lang="en-US" sz="1650" dirty="0"/>
          </a:p>
        </p:txBody>
      </p:sp>
      <p:sp>
        <p:nvSpPr>
          <p:cNvPr id="16" name="Rectangle 15">
            <a:extLst>
              <a:ext uri="{FF2B5EF4-FFF2-40B4-BE49-F238E27FC236}">
                <a16:creationId xmlns:a16="http://schemas.microsoft.com/office/drawing/2014/main" id="{E95801E9-148E-FF2A-A48E-29FAC384BF43}"/>
              </a:ext>
            </a:extLst>
          </p:cNvPr>
          <p:cNvSpPr/>
          <p:nvPr/>
        </p:nvSpPr>
        <p:spPr>
          <a:xfrm>
            <a:off x="12496800" y="7349066"/>
            <a:ext cx="2099733" cy="846667"/>
          </a:xfrm>
          <a:prstGeom prst="rect">
            <a:avLst/>
          </a:prstGeom>
          <a:solidFill>
            <a:srgbClr val="F9F9FF"/>
          </a:solidFill>
          <a:ln>
            <a:solidFill>
              <a:srgbClr val="F9F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M"/>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8860155"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Challenges in Search: Complexity</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Time Complexity:</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Time complexity measures how long it takes to find a solution. It is often expressed using big O notation and depends on factors like branching factor and depth.</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Space Complexity:</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Space complexity measures how much memory is needed to perform the search. It is also expressed using big O notation and depends on the search algorithm's memory requirements.</a:t>
            </a:r>
            <a:endParaRPr lang="en-US" sz="1750" dirty="0"/>
          </a:p>
        </p:txBody>
      </p:sp>
      <p:sp>
        <p:nvSpPr>
          <p:cNvPr id="7" name="Rectangle 6">
            <a:extLst>
              <a:ext uri="{FF2B5EF4-FFF2-40B4-BE49-F238E27FC236}">
                <a16:creationId xmlns:a16="http://schemas.microsoft.com/office/drawing/2014/main" id="{05B274A2-19DC-A9BD-D1DD-A62EEBE49B88}"/>
              </a:ext>
            </a:extLst>
          </p:cNvPr>
          <p:cNvSpPr/>
          <p:nvPr/>
        </p:nvSpPr>
        <p:spPr>
          <a:xfrm>
            <a:off x="12496800" y="7349066"/>
            <a:ext cx="2099733" cy="846667"/>
          </a:xfrm>
          <a:prstGeom prst="rect">
            <a:avLst/>
          </a:prstGeom>
          <a:solidFill>
            <a:srgbClr val="F9F9FF"/>
          </a:solidFill>
          <a:ln>
            <a:solidFill>
              <a:srgbClr val="F9F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M"/>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503" y="621030"/>
            <a:ext cx="7564993" cy="1409700"/>
          </a:xfrm>
          <a:prstGeom prst="rect">
            <a:avLst/>
          </a:prstGeom>
          <a:noFill/>
          <a:ln/>
        </p:spPr>
        <p:txBody>
          <a:bodyPr wrap="square" lIns="0" tIns="0" rIns="0" bIns="0" rtlCol="0" anchor="t"/>
          <a:lstStyle/>
          <a:p>
            <a:pPr marL="0" indent="0">
              <a:lnSpc>
                <a:spcPts val="5550"/>
              </a:lnSpc>
              <a:buNone/>
            </a:pPr>
            <a:r>
              <a:rPr lang="en-US" sz="4400" dirty="0">
                <a:solidFill>
                  <a:srgbClr val="1B1B27"/>
                </a:solidFill>
                <a:latin typeface="Corben" pitchFamily="34" charset="0"/>
                <a:ea typeface="Corben" pitchFamily="34" charset="-122"/>
                <a:cs typeface="Corben" pitchFamily="34" charset="-120"/>
              </a:rPr>
              <a:t>Challenges in Search: Efficiency</a:t>
            </a:r>
            <a:endParaRPr lang="en-US" sz="4400" dirty="0"/>
          </a:p>
        </p:txBody>
      </p:sp>
      <p:pic>
        <p:nvPicPr>
          <p:cNvPr id="4" name="Image 1" descr="preencoded.png"/>
          <p:cNvPicPr>
            <a:picLocks noChangeAspect="1"/>
          </p:cNvPicPr>
          <p:nvPr/>
        </p:nvPicPr>
        <p:blipFill>
          <a:blip r:embed="rId4"/>
          <a:stretch>
            <a:fillRect/>
          </a:stretch>
        </p:blipFill>
        <p:spPr>
          <a:xfrm>
            <a:off x="789503" y="2368987"/>
            <a:ext cx="563880" cy="563880"/>
          </a:xfrm>
          <a:prstGeom prst="rect">
            <a:avLst/>
          </a:prstGeom>
        </p:spPr>
      </p:pic>
      <p:sp>
        <p:nvSpPr>
          <p:cNvPr id="5" name="Text 1"/>
          <p:cNvSpPr/>
          <p:nvPr/>
        </p:nvSpPr>
        <p:spPr>
          <a:xfrm>
            <a:off x="789503" y="3158371"/>
            <a:ext cx="2296120" cy="70485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Heuristic Design:</a:t>
            </a:r>
            <a:endParaRPr lang="en-US" sz="2200" dirty="0"/>
          </a:p>
        </p:txBody>
      </p:sp>
      <p:sp>
        <p:nvSpPr>
          <p:cNvPr id="6" name="Text 2"/>
          <p:cNvSpPr/>
          <p:nvPr/>
        </p:nvSpPr>
        <p:spPr>
          <a:xfrm>
            <a:off x="789503" y="3998476"/>
            <a:ext cx="2296120" cy="3609975"/>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A well-designed heuristic can significantly reduce the search space and improve efficiency. Poor heuristics can lead to suboptimal solutions or increased search time.</a:t>
            </a:r>
            <a:endParaRPr lang="en-US" sz="1750" dirty="0"/>
          </a:p>
        </p:txBody>
      </p:sp>
      <p:pic>
        <p:nvPicPr>
          <p:cNvPr id="7" name="Image 2" descr="preencoded.png"/>
          <p:cNvPicPr>
            <a:picLocks noChangeAspect="1"/>
          </p:cNvPicPr>
          <p:nvPr/>
        </p:nvPicPr>
        <p:blipFill>
          <a:blip r:embed="rId5"/>
          <a:stretch>
            <a:fillRect/>
          </a:stretch>
        </p:blipFill>
        <p:spPr>
          <a:xfrm>
            <a:off x="3423880" y="2368987"/>
            <a:ext cx="563880" cy="563880"/>
          </a:xfrm>
          <a:prstGeom prst="rect">
            <a:avLst/>
          </a:prstGeom>
        </p:spPr>
      </p:pic>
      <p:sp>
        <p:nvSpPr>
          <p:cNvPr id="8" name="Text 3"/>
          <p:cNvSpPr/>
          <p:nvPr/>
        </p:nvSpPr>
        <p:spPr>
          <a:xfrm>
            <a:off x="3423880" y="3158371"/>
            <a:ext cx="2296120" cy="70485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Admissibility and Consistency:</a:t>
            </a:r>
            <a:endParaRPr lang="en-US" sz="2200" dirty="0"/>
          </a:p>
        </p:txBody>
      </p:sp>
      <p:sp>
        <p:nvSpPr>
          <p:cNvPr id="9" name="Text 4"/>
          <p:cNvSpPr/>
          <p:nvPr/>
        </p:nvSpPr>
        <p:spPr>
          <a:xfrm>
            <a:off x="3423880" y="3998476"/>
            <a:ext cx="2296120" cy="2887980"/>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A* search requires admissible and consistent heuristics to guarantee optimality. Creating such heuristics can be a challenging task.</a:t>
            </a:r>
            <a:endParaRPr lang="en-US" sz="1750" dirty="0"/>
          </a:p>
        </p:txBody>
      </p:sp>
      <p:pic>
        <p:nvPicPr>
          <p:cNvPr id="10" name="Image 3" descr="preencoded.png"/>
          <p:cNvPicPr>
            <a:picLocks noChangeAspect="1"/>
          </p:cNvPicPr>
          <p:nvPr/>
        </p:nvPicPr>
        <p:blipFill>
          <a:blip r:embed="rId6"/>
          <a:stretch>
            <a:fillRect/>
          </a:stretch>
        </p:blipFill>
        <p:spPr>
          <a:xfrm>
            <a:off x="6058257" y="2368987"/>
            <a:ext cx="563880" cy="563880"/>
          </a:xfrm>
          <a:prstGeom prst="rect">
            <a:avLst/>
          </a:prstGeom>
        </p:spPr>
      </p:pic>
      <p:sp>
        <p:nvSpPr>
          <p:cNvPr id="11" name="Text 5"/>
          <p:cNvSpPr/>
          <p:nvPr/>
        </p:nvSpPr>
        <p:spPr>
          <a:xfrm>
            <a:off x="6058257" y="3158371"/>
            <a:ext cx="2296239" cy="352425"/>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Local Optima:</a:t>
            </a:r>
            <a:endParaRPr lang="en-US" sz="2200" dirty="0"/>
          </a:p>
        </p:txBody>
      </p:sp>
      <p:sp>
        <p:nvSpPr>
          <p:cNvPr id="12" name="Text 6"/>
          <p:cNvSpPr/>
          <p:nvPr/>
        </p:nvSpPr>
        <p:spPr>
          <a:xfrm>
            <a:off x="6058257" y="3646051"/>
            <a:ext cx="2296239" cy="3609975"/>
          </a:xfrm>
          <a:prstGeom prst="rect">
            <a:avLst/>
          </a:prstGeom>
          <a:noFill/>
          <a:ln/>
        </p:spPr>
        <p:txBody>
          <a:bodyPr wrap="square" lIns="0" tIns="0" rIns="0" bIns="0" rtlCol="0" anchor="t"/>
          <a:lstStyle/>
          <a:p>
            <a:pPr marL="0" indent="0" algn="l">
              <a:lnSpc>
                <a:spcPts val="2800"/>
              </a:lnSpc>
              <a:buNone/>
            </a:pPr>
            <a:r>
              <a:rPr lang="en-US" sz="1750" dirty="0">
                <a:solidFill>
                  <a:srgbClr val="404155"/>
                </a:solidFill>
                <a:latin typeface="Nobile" pitchFamily="34" charset="0"/>
                <a:ea typeface="Nobile" pitchFamily="34" charset="-122"/>
                <a:cs typeface="Nobile" pitchFamily="34" charset="-120"/>
              </a:rPr>
              <a:t>In complex search spaces, algorithms can get stuck in local optima, where they may not be able to find the global optimum. This is a challenge that requires careful consideration.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Conclusion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Search problems are crucial in AI, enabling intelligent decision-making in various applications. Understanding the strengths and weaknesses of different search algorithms is essential for choosing the most appropriate one for a given problem.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714</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Nobile</vt:lpstr>
      <vt:lpstr>Corben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Jack Brayan</cp:lastModifiedBy>
  <cp:revision>2</cp:revision>
  <dcterms:created xsi:type="dcterms:W3CDTF">2025-03-09T21:32:19Z</dcterms:created>
  <dcterms:modified xsi:type="dcterms:W3CDTF">2025-03-09T21:45:44Z</dcterms:modified>
</cp:coreProperties>
</file>